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9" r:id="rId3"/>
    <p:sldId id="258" r:id="rId4"/>
    <p:sldId id="260" r:id="rId5"/>
    <p:sldId id="261" r:id="rId6"/>
    <p:sldId id="268" r:id="rId7"/>
    <p:sldId id="267" r:id="rId8"/>
    <p:sldId id="262" r:id="rId9"/>
    <p:sldId id="266" r:id="rId10"/>
    <p:sldId id="263" r:id="rId11"/>
    <p:sldId id="269" r:id="rId12"/>
    <p:sldId id="264" r:id="rId13"/>
    <p:sldId id="265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9" autoAdjust="0"/>
    <p:restoredTop sz="86491" autoAdjust="0"/>
  </p:normalViewPr>
  <p:slideViewPr>
    <p:cSldViewPr>
      <p:cViewPr varScale="1">
        <p:scale>
          <a:sx n="80" d="100"/>
          <a:sy n="80" d="100"/>
        </p:scale>
        <p:origin x="-6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932864"/>
        <c:axId val="148694144"/>
      </c:lineChart>
      <c:catAx>
        <c:axId val="144932864"/>
        <c:scaling>
          <c:orientation val="minMax"/>
        </c:scaling>
        <c:delete val="1"/>
        <c:axPos val="b"/>
        <c:majorTickMark val="out"/>
        <c:minorTickMark val="none"/>
        <c:tickLblPos val="nextTo"/>
        <c:crossAx val="148694144"/>
        <c:auto val="1"/>
        <c:lblAlgn val="ctr"/>
        <c:lblOffset val="100"/>
        <c:noMultiLvlLbl val="0"/>
      </c:catAx>
      <c:valAx>
        <c:axId val="148694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493286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1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explosion val="19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1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DD5D0-A085-418F-848B-B0A391244B1A}" type="datetimeFigureOut">
              <a:rPr lang="en-US" smtClean="0"/>
              <a:t>10/4/2010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54069-B300-4144-B3D3-F64612E104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296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54069-B300-4144-B3D3-F64612E104E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11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5EF8-9141-4ADF-A42E-C5257B151D11}" type="datetimeFigureOut">
              <a:rPr lang="de-DE" smtClean="0"/>
              <a:t>04.10.2010</a:t>
            </a:fld>
            <a:endParaRPr lang="de-D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BD0455-F606-4A5F-A387-E30FB71DC3D7}" type="slidenum">
              <a:rPr lang="de-DE" smtClean="0"/>
              <a:t>‹Nr.›</a:t>
            </a:fld>
            <a:endParaRPr lang="de-DE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Informal Presentation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Sample Informal </a:t>
            </a:r>
            <a:r>
              <a:rPr lang="en-US" dirty="0" smtClean="0"/>
              <a:t>Presentation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73016"/>
            <a:ext cx="3563888" cy="267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55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</a:t>
            </a:r>
            <a:r>
              <a:rPr lang="en-US" dirty="0" smtClean="0"/>
              <a:t>Actions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European languages are members of the same family.</a:t>
            </a:r>
          </a:p>
          <a:p>
            <a:r>
              <a:rPr lang="en-US" dirty="0"/>
              <a:t>Their separate existence is a myth.</a:t>
            </a:r>
          </a:p>
          <a:p>
            <a:r>
              <a:rPr lang="en-US" dirty="0"/>
              <a:t>For science, music, sport, </a:t>
            </a:r>
            <a:r>
              <a:rPr lang="en-US" dirty="0" err="1"/>
              <a:t>etc</a:t>
            </a:r>
            <a:r>
              <a:rPr lang="en-US" dirty="0"/>
              <a:t>, Europe uses the same vocabulary.</a:t>
            </a:r>
          </a:p>
          <a:p>
            <a:r>
              <a:rPr lang="en-US" dirty="0"/>
              <a:t>The languages only differ in their grammar, their pronunciation and their most common words.</a:t>
            </a:r>
          </a:p>
          <a:p>
            <a:r>
              <a:rPr lang="en-US" dirty="0"/>
              <a:t>Everyone realizes why a new common language would be desirable: one could refuse to pay expensive translators.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3725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Actions (2)</a:t>
            </a:r>
            <a:endParaRPr lang="de-DE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737818047"/>
              </p:ext>
            </p:extLst>
          </p:nvPr>
        </p:nvGraphicFramePr>
        <p:xfrm>
          <a:off x="394072" y="2039020"/>
          <a:ext cx="8282384" cy="3245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95536" y="5013176"/>
            <a:ext cx="8229600" cy="1637536"/>
          </a:xfrm>
        </p:spPr>
        <p:txBody>
          <a:bodyPr/>
          <a:lstStyle/>
          <a:p>
            <a:r>
              <a:rPr lang="en-US" dirty="0"/>
              <a:t>The European languages are members of the same family.</a:t>
            </a:r>
          </a:p>
          <a:p>
            <a:r>
              <a:rPr lang="en-US" dirty="0"/>
              <a:t>Their separate existence is a myth</a:t>
            </a:r>
            <a:r>
              <a:rPr lang="en-US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3489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Closing </a:t>
            </a:r>
            <a:r>
              <a:rPr lang="en-US" dirty="0" smtClean="0"/>
              <a:t>Remarks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science, music, sport, </a:t>
            </a:r>
            <a:r>
              <a:rPr lang="en-US" dirty="0" err="1"/>
              <a:t>etc</a:t>
            </a:r>
            <a:r>
              <a:rPr lang="en-US" dirty="0"/>
              <a:t>, Europe uses the same vocabulary.</a:t>
            </a:r>
          </a:p>
          <a:p>
            <a:r>
              <a:rPr lang="en-US" dirty="0"/>
              <a:t>The languages only differ in their grammar, their pronunciation and their most common words.</a:t>
            </a:r>
          </a:p>
          <a:p>
            <a:r>
              <a:rPr lang="en-US" dirty="0"/>
              <a:t>Everyone realizes why a new common language would be desirable: one could refuse to pay expensive translators.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8626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en-US" dirty="0" smtClean="0"/>
              <a:t>Questions</a:t>
            </a:r>
            <a:r>
              <a:rPr lang="de-DE" dirty="0" smtClean="0"/>
              <a:t> ans </a:t>
            </a:r>
            <a:r>
              <a:rPr lang="en-US" dirty="0" smtClean="0"/>
              <a:t>Answers</a:t>
            </a:r>
            <a:endParaRPr lang="en-US" dirty="0"/>
          </a:p>
        </p:txBody>
      </p:sp>
      <p:pic>
        <p:nvPicPr>
          <p:cNvPr id="1026" name="Bild 2" descr="C:\Users\Entwicklung\AppData\Local\Microsoft\Windows\Temporary Internet Files\Content.IE5\0CCHQ3S4\MC900434411[1].wm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76872"/>
            <a:ext cx="2808312" cy="315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148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Welcome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4" y="3501008"/>
            <a:ext cx="9254604" cy="337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165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Agenda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02595"/>
              </p:ext>
            </p:extLst>
          </p:nvPr>
        </p:nvGraphicFramePr>
        <p:xfrm>
          <a:off x="467544" y="2079180"/>
          <a:ext cx="8147248" cy="3726084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4073624"/>
                <a:gridCol w="4073624"/>
              </a:tblGrid>
              <a:tr h="621014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Presenter</a:t>
                      </a:r>
                      <a:endParaRPr lang="en-US" dirty="0"/>
                    </a:p>
                  </a:txBody>
                  <a:tcPr anchor="ctr"/>
                </a:tc>
              </a:tr>
              <a:tr h="621014">
                <a:tc>
                  <a:txBody>
                    <a:bodyPr/>
                    <a:lstStyle/>
                    <a:p>
                      <a:r>
                        <a:rPr lang="en-US" dirty="0" smtClean="0"/>
                        <a:t>Opening Remarks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Mr. White</a:t>
                      </a:r>
                      <a:endParaRPr lang="en-US" dirty="0"/>
                    </a:p>
                  </a:txBody>
                  <a:tcPr anchor="ctr"/>
                </a:tc>
              </a:tr>
              <a:tr h="621014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Status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Mr. Black</a:t>
                      </a:r>
                      <a:endParaRPr lang="en-US" dirty="0"/>
                    </a:p>
                  </a:txBody>
                  <a:tcPr anchor="ctr"/>
                </a:tc>
              </a:tr>
              <a:tr h="621014">
                <a:tc>
                  <a:txBody>
                    <a:bodyPr/>
                    <a:lstStyle/>
                    <a:p>
                      <a:r>
                        <a:rPr lang="en-US" dirty="0" smtClean="0"/>
                        <a:t>Strategy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Mr. Orange </a:t>
                      </a:r>
                      <a:endParaRPr lang="en-US" dirty="0"/>
                    </a:p>
                  </a:txBody>
                  <a:tcPr anchor="ctr"/>
                </a:tc>
              </a:tr>
              <a:tr h="621014">
                <a:tc>
                  <a:txBody>
                    <a:bodyPr/>
                    <a:lstStyle/>
                    <a:p>
                      <a:r>
                        <a:rPr lang="en-US" dirty="0" smtClean="0"/>
                        <a:t>New Actions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</a:t>
                      </a:r>
                      <a:r>
                        <a:rPr lang="en-US" baseline="0" dirty="0" smtClean="0"/>
                        <a:t> Yellow</a:t>
                      </a:r>
                      <a:endParaRPr lang="en-US" dirty="0"/>
                    </a:p>
                  </a:txBody>
                  <a:tcPr anchor="ctr"/>
                </a:tc>
              </a:tr>
              <a:tr h="621014">
                <a:tc>
                  <a:txBody>
                    <a:bodyPr/>
                    <a:lstStyle/>
                    <a:p>
                      <a:r>
                        <a:rPr lang="en-US" dirty="0" smtClean="0"/>
                        <a:t>Closing Remarks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Mr. White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1050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Opening </a:t>
            </a:r>
            <a:r>
              <a:rPr lang="en-US" dirty="0" smtClean="0"/>
              <a:t>Remarks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European languages are members of the same family.</a:t>
            </a:r>
          </a:p>
          <a:p>
            <a:r>
              <a:rPr lang="en-US" dirty="0"/>
              <a:t>Their separate existence is a myth.</a:t>
            </a:r>
          </a:p>
          <a:p>
            <a:r>
              <a:rPr lang="en-US" dirty="0"/>
              <a:t>For science, music, sport, </a:t>
            </a:r>
            <a:r>
              <a:rPr lang="en-US" dirty="0" err="1"/>
              <a:t>etc</a:t>
            </a:r>
            <a:r>
              <a:rPr lang="en-US" dirty="0"/>
              <a:t>, Europe uses the same vocabulary.</a:t>
            </a:r>
          </a:p>
          <a:p>
            <a:r>
              <a:rPr lang="en-US" dirty="0"/>
              <a:t>The languages only differ in their grammar, their pronunciation and their most common words.</a:t>
            </a:r>
          </a:p>
          <a:p>
            <a:r>
              <a:rPr lang="en-US" dirty="0"/>
              <a:t>Everyone realizes why a new common language would be desirable: one could refuse to pay expensive translators.</a:t>
            </a:r>
          </a:p>
          <a:p>
            <a:r>
              <a:rPr lang="en-US" dirty="0"/>
              <a:t>To achieve this, it would be necessary to have uniform grammar, pronunciation and more common words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420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European languages are members of the same family.</a:t>
            </a:r>
          </a:p>
          <a:p>
            <a:r>
              <a:rPr lang="en-US" dirty="0"/>
              <a:t>Their separate existence is a myth.</a:t>
            </a:r>
          </a:p>
          <a:p>
            <a:r>
              <a:rPr lang="en-US" dirty="0"/>
              <a:t>For science, music, sport, </a:t>
            </a:r>
            <a:r>
              <a:rPr lang="en-US" dirty="0" err="1"/>
              <a:t>etc</a:t>
            </a:r>
            <a:r>
              <a:rPr lang="en-US" dirty="0"/>
              <a:t>, Europe uses the same vocabulary.</a:t>
            </a:r>
          </a:p>
          <a:p>
            <a:r>
              <a:rPr lang="en-US" dirty="0"/>
              <a:t>The languages only differ in their grammar, their pronunciation and their most common words.</a:t>
            </a:r>
          </a:p>
          <a:p>
            <a:r>
              <a:rPr lang="en-US" dirty="0"/>
              <a:t>Everyone realizes why a new common language would be desirable: one could refuse to pay expensive translators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003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</a:t>
            </a:r>
            <a:r>
              <a:rPr lang="de-DE" dirty="0" smtClean="0"/>
              <a:t> Development</a:t>
            </a:r>
            <a:endParaRPr lang="de-DE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661201136"/>
              </p:ext>
            </p:extLst>
          </p:nvPr>
        </p:nvGraphicFramePr>
        <p:xfrm>
          <a:off x="467544" y="2132856"/>
          <a:ext cx="367240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648943"/>
              </p:ext>
            </p:extLst>
          </p:nvPr>
        </p:nvGraphicFramePr>
        <p:xfrm>
          <a:off x="4572001" y="2276872"/>
          <a:ext cx="3528390" cy="2494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5678"/>
                <a:gridCol w="705678"/>
                <a:gridCol w="705678"/>
                <a:gridCol w="705678"/>
                <a:gridCol w="705678"/>
              </a:tblGrid>
              <a:tr h="311754">
                <a:tc>
                  <a:txBody>
                    <a:bodyPr/>
                    <a:lstStyle/>
                    <a:p>
                      <a:r>
                        <a:rPr lang="en-US" sz="9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</a:t>
                      </a:r>
                    </a:p>
                  </a:txBody>
                  <a:tcPr/>
                </a:tc>
              </a:tr>
              <a:tr h="311754">
                <a:tc>
                  <a:txBody>
                    <a:bodyPr/>
                    <a:lstStyle/>
                    <a:p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29</a:t>
                      </a:r>
                    </a:p>
                  </a:txBody>
                  <a:tcPr/>
                </a:tc>
              </a:tr>
              <a:tr h="311754">
                <a:tc>
                  <a:txBody>
                    <a:bodyPr/>
                    <a:lstStyle/>
                    <a:p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30</a:t>
                      </a:r>
                    </a:p>
                  </a:txBody>
                  <a:tcPr/>
                </a:tc>
              </a:tr>
              <a:tr h="311754">
                <a:tc>
                  <a:txBody>
                    <a:bodyPr/>
                    <a:lstStyle/>
                    <a:p>
                      <a:r>
                        <a:rPr lang="en-US" sz="9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31</a:t>
                      </a:r>
                    </a:p>
                  </a:txBody>
                  <a:tcPr/>
                </a:tc>
              </a:tr>
              <a:tr h="311754">
                <a:tc>
                  <a:txBody>
                    <a:bodyPr/>
                    <a:lstStyle/>
                    <a:p>
                      <a:r>
                        <a:rPr lang="en-US" sz="9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32</a:t>
                      </a:r>
                    </a:p>
                  </a:txBody>
                  <a:tcPr/>
                </a:tc>
              </a:tr>
              <a:tr h="311754">
                <a:tc>
                  <a:txBody>
                    <a:bodyPr/>
                    <a:lstStyle/>
                    <a:p>
                      <a:r>
                        <a:rPr lang="en-US" sz="9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33</a:t>
                      </a:r>
                    </a:p>
                  </a:txBody>
                  <a:tcPr/>
                </a:tc>
              </a:tr>
              <a:tr h="311754">
                <a:tc>
                  <a:txBody>
                    <a:bodyPr/>
                    <a:lstStyle/>
                    <a:p>
                      <a:r>
                        <a:rPr lang="en-US" sz="9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34</a:t>
                      </a:r>
                    </a:p>
                  </a:txBody>
                  <a:tcPr/>
                </a:tc>
              </a:tr>
              <a:tr h="311754">
                <a:tc>
                  <a:txBody>
                    <a:bodyPr/>
                    <a:lstStyle/>
                    <a:p>
                      <a:r>
                        <a:rPr lang="en-US" sz="9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611560" y="50851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European languages are members of the same family.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Their separate existence is a myth.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483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Fields of Activity</a:t>
            </a:r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467544" y="3392996"/>
            <a:ext cx="1368152" cy="25922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</p:txBody>
      </p:sp>
      <p:sp>
        <p:nvSpPr>
          <p:cNvPr id="5" name="Rechteck 4"/>
          <p:cNvSpPr/>
          <p:nvPr/>
        </p:nvSpPr>
        <p:spPr>
          <a:xfrm>
            <a:off x="1988096" y="3392996"/>
            <a:ext cx="1368152" cy="25922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</p:txBody>
      </p:sp>
      <p:sp>
        <p:nvSpPr>
          <p:cNvPr id="6" name="Rechteck 5"/>
          <p:cNvSpPr/>
          <p:nvPr/>
        </p:nvSpPr>
        <p:spPr>
          <a:xfrm>
            <a:off x="3533180" y="3392996"/>
            <a:ext cx="1368152" cy="25922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  <a:p>
            <a:endParaRPr lang="en-US" sz="700" dirty="0" smtClean="0"/>
          </a:p>
        </p:txBody>
      </p:sp>
      <p:sp>
        <p:nvSpPr>
          <p:cNvPr id="7" name="Rechteck 6"/>
          <p:cNvSpPr/>
          <p:nvPr/>
        </p:nvSpPr>
        <p:spPr>
          <a:xfrm>
            <a:off x="6588224" y="3753036"/>
            <a:ext cx="1368152" cy="19442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</p:txBody>
      </p:sp>
      <p:sp>
        <p:nvSpPr>
          <p:cNvPr id="8" name="Gleichschenkliges Dreieck 7"/>
          <p:cNvSpPr/>
          <p:nvPr/>
        </p:nvSpPr>
        <p:spPr>
          <a:xfrm rot="5400000">
            <a:off x="4499992" y="4041068"/>
            <a:ext cx="2520280" cy="1368152"/>
          </a:xfrm>
          <a:prstGeom prst="triangl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Result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467544" y="2168860"/>
            <a:ext cx="7488832" cy="10801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</p:txBody>
      </p:sp>
      <p:sp>
        <p:nvSpPr>
          <p:cNvPr id="10" name="Pfeil nach links und rechts 9"/>
          <p:cNvSpPr/>
          <p:nvPr/>
        </p:nvSpPr>
        <p:spPr>
          <a:xfrm rot="5400000">
            <a:off x="809582" y="2960948"/>
            <a:ext cx="684076" cy="864096"/>
          </a:xfrm>
          <a:prstGeom prst="leftRightArrow">
            <a:avLst>
              <a:gd name="adj1" fmla="val 41181"/>
              <a:gd name="adj2" fmla="val 21988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feil nach links und rechts 10"/>
          <p:cNvSpPr/>
          <p:nvPr/>
        </p:nvSpPr>
        <p:spPr>
          <a:xfrm rot="5400000">
            <a:off x="2330134" y="2960948"/>
            <a:ext cx="684076" cy="864096"/>
          </a:xfrm>
          <a:prstGeom prst="leftRightArrow">
            <a:avLst>
              <a:gd name="adj1" fmla="val 41181"/>
              <a:gd name="adj2" fmla="val 21988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feil nach links und rechts 11"/>
          <p:cNvSpPr/>
          <p:nvPr/>
        </p:nvSpPr>
        <p:spPr>
          <a:xfrm rot="5400000">
            <a:off x="3875218" y="2960948"/>
            <a:ext cx="684076" cy="864096"/>
          </a:xfrm>
          <a:prstGeom prst="leftRightArrow">
            <a:avLst>
              <a:gd name="adj1" fmla="val 41181"/>
              <a:gd name="adj2" fmla="val 21988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feil nach links und rechts 12"/>
          <p:cNvSpPr/>
          <p:nvPr/>
        </p:nvSpPr>
        <p:spPr>
          <a:xfrm rot="5400000">
            <a:off x="6711587" y="3156319"/>
            <a:ext cx="1121426" cy="864096"/>
          </a:xfrm>
          <a:prstGeom prst="leftRightArrow">
            <a:avLst>
              <a:gd name="adj1" fmla="val 41181"/>
              <a:gd name="adj2" fmla="val 21988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004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Strategy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European languages are members of the same family.</a:t>
            </a:r>
          </a:p>
          <a:p>
            <a:r>
              <a:rPr lang="en-US" dirty="0"/>
              <a:t>Their separate existence is a myth.</a:t>
            </a:r>
          </a:p>
          <a:p>
            <a:r>
              <a:rPr lang="en-US" dirty="0"/>
              <a:t>For science, music, sport, </a:t>
            </a:r>
            <a:r>
              <a:rPr lang="en-US" dirty="0" err="1"/>
              <a:t>etc</a:t>
            </a:r>
            <a:r>
              <a:rPr lang="en-US" dirty="0"/>
              <a:t>, Europe uses the same vocabulary.</a:t>
            </a:r>
          </a:p>
          <a:p>
            <a:r>
              <a:rPr lang="en-US" dirty="0"/>
              <a:t>The languages only differ in their grammar, their pronunciation and their most common words.</a:t>
            </a:r>
          </a:p>
          <a:p>
            <a:r>
              <a:rPr lang="en-US" dirty="0"/>
              <a:t>Everyone realizes why a new common language would be desirable: one could refuse to pay expensive translators.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842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Concept</a:t>
            </a:r>
            <a:endParaRPr lang="en-US" dirty="0"/>
          </a:p>
        </p:txBody>
      </p:sp>
      <p:sp>
        <p:nvSpPr>
          <p:cNvPr id="4" name="Gleichschenkliges Dreieck 3"/>
          <p:cNvSpPr/>
          <p:nvPr/>
        </p:nvSpPr>
        <p:spPr>
          <a:xfrm>
            <a:off x="755576" y="1988840"/>
            <a:ext cx="7488832" cy="720080"/>
          </a:xfrm>
          <a:prstGeom prst="triangle">
            <a:avLst>
              <a:gd name="adj" fmla="val 5033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Services</a:t>
            </a:r>
          </a:p>
          <a:p>
            <a:pPr algn="ctr"/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55576" y="3284984"/>
            <a:ext cx="1368152" cy="25922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</p:txBody>
      </p:sp>
      <p:sp>
        <p:nvSpPr>
          <p:cNvPr id="6" name="Rechteck 5"/>
          <p:cNvSpPr/>
          <p:nvPr/>
        </p:nvSpPr>
        <p:spPr>
          <a:xfrm>
            <a:off x="2276128" y="3284984"/>
            <a:ext cx="1368152" cy="25922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</p:txBody>
      </p:sp>
      <p:sp>
        <p:nvSpPr>
          <p:cNvPr id="7" name="Rechteck 6"/>
          <p:cNvSpPr/>
          <p:nvPr/>
        </p:nvSpPr>
        <p:spPr>
          <a:xfrm>
            <a:off x="3821212" y="3284984"/>
            <a:ext cx="1368152" cy="25922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  <a:p>
            <a:endParaRPr lang="en-US" sz="700" dirty="0" smtClean="0"/>
          </a:p>
        </p:txBody>
      </p:sp>
      <p:sp>
        <p:nvSpPr>
          <p:cNvPr id="8" name="Rechteck 7"/>
          <p:cNvSpPr/>
          <p:nvPr/>
        </p:nvSpPr>
        <p:spPr>
          <a:xfrm>
            <a:off x="5341764" y="3284984"/>
            <a:ext cx="1368152" cy="25922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</p:txBody>
      </p:sp>
      <p:sp>
        <p:nvSpPr>
          <p:cNvPr id="9" name="Rechteck 8"/>
          <p:cNvSpPr/>
          <p:nvPr/>
        </p:nvSpPr>
        <p:spPr>
          <a:xfrm>
            <a:off x="6876256" y="3284984"/>
            <a:ext cx="1368152" cy="25922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</p:txBody>
      </p:sp>
      <p:sp>
        <p:nvSpPr>
          <p:cNvPr id="10" name="Rechteck 9"/>
          <p:cNvSpPr/>
          <p:nvPr/>
        </p:nvSpPr>
        <p:spPr>
          <a:xfrm>
            <a:off x="755576" y="2852936"/>
            <a:ext cx="1368152" cy="351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2276128" y="2852936"/>
            <a:ext cx="1368152" cy="3516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3821212" y="2852936"/>
            <a:ext cx="1368152" cy="351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5341764" y="2852936"/>
            <a:ext cx="1368152" cy="3516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4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6876256" y="2852936"/>
            <a:ext cx="1368152" cy="3516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5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755576" y="6021288"/>
            <a:ext cx="1368152" cy="351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2276128" y="6021288"/>
            <a:ext cx="1368152" cy="3516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3821212" y="6021288"/>
            <a:ext cx="1368152" cy="351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5341764" y="6021288"/>
            <a:ext cx="1368152" cy="3516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6876256" y="6021288"/>
            <a:ext cx="1368152" cy="3516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985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yperion">
  <a:themeElements>
    <a:clrScheme name="Hyperio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4617B" mc:Ignorable=""/>
      </a:dk2>
      <a:lt2>
        <a:srgbClr xmlns:mc="http://schemas.openxmlformats.org/markup-compatibility/2006" xmlns:a14="http://schemas.microsoft.com/office/drawing/2010/main" val="DBF5F9" mc:Ignorable=""/>
      </a:lt2>
      <a:accent1>
        <a:srgbClr xmlns:mc="http://schemas.openxmlformats.org/markup-compatibility/2006" xmlns:a14="http://schemas.microsoft.com/office/drawing/2010/main" val="0F6FC6" mc:Ignorable=""/>
      </a:accent1>
      <a:accent2>
        <a:srgbClr xmlns:mc="http://schemas.openxmlformats.org/markup-compatibility/2006" xmlns:a14="http://schemas.microsoft.com/office/drawing/2010/main" val="009DD9" mc:Ignorable=""/>
      </a:accent2>
      <a:accent3>
        <a:srgbClr xmlns:mc="http://schemas.openxmlformats.org/markup-compatibility/2006" xmlns:a14="http://schemas.microsoft.com/office/drawing/2010/main" val="0BD0D9" mc:Ignorable=""/>
      </a:accent3>
      <a:accent4>
        <a:srgbClr xmlns:mc="http://schemas.openxmlformats.org/markup-compatibility/2006" xmlns:a14="http://schemas.microsoft.com/office/drawing/2010/main" val="10CF9B" mc:Ignorable=""/>
      </a:accent4>
      <a:accent5>
        <a:srgbClr xmlns:mc="http://schemas.openxmlformats.org/markup-compatibility/2006" xmlns:a14="http://schemas.microsoft.com/office/drawing/2010/main" val="7CCA62" mc:Ignorable=""/>
      </a:accent5>
      <a:accent6>
        <a:srgbClr xmlns:mc="http://schemas.openxmlformats.org/markup-compatibility/2006" xmlns:a14="http://schemas.microsoft.com/office/drawing/2010/main" val="A5C249" mc:Ignorable=""/>
      </a:accent6>
      <a:hlink>
        <a:srgbClr xmlns:mc="http://schemas.openxmlformats.org/markup-compatibility/2006" xmlns:a14="http://schemas.microsoft.com/office/drawing/2010/main" val="F49100" mc:Ignorable=""/>
      </a:hlink>
      <a:folHlink>
        <a:srgbClr xmlns:mc="http://schemas.openxmlformats.org/markup-compatibility/2006" xmlns:a14="http://schemas.microsoft.com/office/drawing/2010/main" val="85DFD0" mc:Ignorable="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1107</Words>
  <Application>Microsoft Office PowerPoint</Application>
  <PresentationFormat>Bildschirmpräsentation (4:3)</PresentationFormat>
  <Paragraphs>134</Paragraphs>
  <Slides>13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Hyperion</vt:lpstr>
      <vt:lpstr>Informal Presentation</vt:lpstr>
      <vt:lpstr>Welcome</vt:lpstr>
      <vt:lpstr>Agenda</vt:lpstr>
      <vt:lpstr>Opening Remarks</vt:lpstr>
      <vt:lpstr>Current Status</vt:lpstr>
      <vt:lpstr>Current Development</vt:lpstr>
      <vt:lpstr>Current Fields of Activity</vt:lpstr>
      <vt:lpstr>Strategy</vt:lpstr>
      <vt:lpstr>Service Concept</vt:lpstr>
      <vt:lpstr>New Actions (1)</vt:lpstr>
      <vt:lpstr>New Actions (2)</vt:lpstr>
      <vt:lpstr>Closing Remarks</vt:lpstr>
      <vt:lpstr>Questions ans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Informal Presention</dc:title>
  <dc:creator>Entwicklung</dc:creator>
  <cp:lastModifiedBy>Entwicklung</cp:lastModifiedBy>
  <cp:revision>5</cp:revision>
  <dcterms:created xsi:type="dcterms:W3CDTF">2010-10-04T10:46:31Z</dcterms:created>
  <dcterms:modified xsi:type="dcterms:W3CDTF">2010-10-04T11:25:55Z</dcterms:modified>
</cp:coreProperties>
</file>